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3"/>
    <p:sldId id="295" r:id="rId4"/>
    <p:sldId id="403" r:id="rId5"/>
    <p:sldId id="297" r:id="rId6"/>
    <p:sldId id="434" r:id="rId7"/>
    <p:sldId id="435" r:id="rId8"/>
    <p:sldId id="299" r:id="rId9"/>
    <p:sldId id="438" r:id="rId10"/>
    <p:sldId id="439" r:id="rId11"/>
    <p:sldId id="441" r:id="rId12"/>
    <p:sldId id="440" r:id="rId13"/>
    <p:sldId id="442" r:id="rId14"/>
    <p:sldId id="443" r:id="rId15"/>
    <p:sldId id="444" r:id="rId16"/>
    <p:sldId id="445" r:id="rId17"/>
    <p:sldId id="446" r:id="rId18"/>
    <p:sldId id="447" r:id="rId19"/>
    <p:sldId id="448" r:id="rId20"/>
  </p:sldIdLst>
  <p:sldSz cx="12192000" cy="8639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955"/>
    <a:srgbClr val="FCCA00"/>
    <a:srgbClr val="1D2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9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-1302" y="-102"/>
      </p:cViewPr>
      <p:guideLst>
        <p:guide orient="horz" pos="2692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414001"/>
            <a:ext cx="9144900" cy="3008000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4538001"/>
            <a:ext cx="9144900" cy="2085999"/>
          </a:xfrm>
        </p:spPr>
        <p:txBody>
          <a:bodyPr/>
          <a:lstStyle>
            <a:lvl1pPr marL="0" indent="0" algn="ctr">
              <a:buNone/>
              <a:defRPr sz="3025"/>
            </a:lvl1pPr>
            <a:lvl2pPr marL="575945" indent="0" algn="ctr">
              <a:buNone/>
              <a:defRPr sz="2520"/>
            </a:lvl2pPr>
            <a:lvl3pPr marL="1151890" indent="0" algn="ctr">
              <a:buNone/>
              <a:defRPr sz="2270"/>
            </a:lvl3pPr>
            <a:lvl4pPr marL="1727835" indent="0" algn="ctr">
              <a:buNone/>
              <a:defRPr sz="2015"/>
            </a:lvl4pPr>
            <a:lvl5pPr marL="2303780" indent="0" algn="ctr">
              <a:buNone/>
              <a:defRPr sz="2015"/>
            </a:lvl5pPr>
            <a:lvl6pPr marL="2879725" indent="0" algn="ctr">
              <a:buNone/>
              <a:defRPr sz="2015"/>
            </a:lvl6pPr>
            <a:lvl7pPr marL="3456305" indent="0" algn="ctr">
              <a:buNone/>
              <a:defRPr sz="2015"/>
            </a:lvl7pPr>
            <a:lvl8pPr marL="4032250" indent="0" algn="ctr">
              <a:buNone/>
              <a:defRPr sz="2015"/>
            </a:lvl8pPr>
            <a:lvl9pPr marL="4608195" indent="0" algn="ctr">
              <a:buNone/>
              <a:defRPr sz="201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460000"/>
            <a:ext cx="2629159" cy="7322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460000"/>
            <a:ext cx="7735062" cy="7322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2154001"/>
            <a:ext cx="10516635" cy="3593999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5782000"/>
            <a:ext cx="10516635" cy="1889999"/>
          </a:xfrm>
        </p:spPr>
        <p:txBody>
          <a:bodyPr/>
          <a:lstStyle>
            <a:lvl1pPr marL="0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1pPr>
            <a:lvl2pPr marL="57594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189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3pPr>
            <a:lvl4pPr marL="1727835" indent="0">
              <a:buNone/>
              <a:defRPr sz="2015">
                <a:solidFill>
                  <a:schemeClr val="tx1">
                    <a:tint val="75000"/>
                  </a:schemeClr>
                </a:solidFill>
              </a:defRPr>
            </a:lvl4pPr>
            <a:lvl5pPr marL="2303780" indent="0">
              <a:buNone/>
              <a:defRPr sz="2015">
                <a:solidFill>
                  <a:schemeClr val="tx1">
                    <a:tint val="75000"/>
                  </a:schemeClr>
                </a:solidFill>
              </a:defRPr>
            </a:lvl5pPr>
            <a:lvl6pPr marL="2879725" indent="0">
              <a:buNone/>
              <a:defRPr sz="2015">
                <a:solidFill>
                  <a:schemeClr val="tx1">
                    <a:tint val="75000"/>
                  </a:schemeClr>
                </a:solidFill>
              </a:defRPr>
            </a:lvl6pPr>
            <a:lvl7pPr marL="3456305" indent="0">
              <a:buNone/>
              <a:defRPr sz="2015">
                <a:solidFill>
                  <a:schemeClr val="tx1">
                    <a:tint val="75000"/>
                  </a:schemeClr>
                </a:solidFill>
              </a:defRPr>
            </a:lvl7pPr>
            <a:lvl8pPr marL="4032250" indent="0">
              <a:buNone/>
              <a:defRPr sz="2015">
                <a:solidFill>
                  <a:schemeClr val="tx1">
                    <a:tint val="75000"/>
                  </a:schemeClr>
                </a:solidFill>
              </a:defRPr>
            </a:lvl8pPr>
            <a:lvl9pPr marL="4608195" indent="0">
              <a:buNone/>
              <a:defRPr sz="20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2300000"/>
            <a:ext cx="5182110" cy="5482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2300000"/>
            <a:ext cx="5182110" cy="5482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60000"/>
            <a:ext cx="10516635" cy="16700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2118001"/>
            <a:ext cx="5158295" cy="1037999"/>
          </a:xfrm>
        </p:spPr>
        <p:txBody>
          <a:bodyPr anchor="b"/>
          <a:lstStyle>
            <a:lvl1pPr marL="0" indent="0">
              <a:buNone/>
              <a:defRPr sz="3025" b="1"/>
            </a:lvl1pPr>
            <a:lvl2pPr marL="575945" indent="0">
              <a:buNone/>
              <a:defRPr sz="2520" b="1"/>
            </a:lvl2pPr>
            <a:lvl3pPr marL="1151890" indent="0">
              <a:buNone/>
              <a:defRPr sz="2270" b="1"/>
            </a:lvl3pPr>
            <a:lvl4pPr marL="1727835" indent="0">
              <a:buNone/>
              <a:defRPr sz="2015" b="1"/>
            </a:lvl4pPr>
            <a:lvl5pPr marL="2303780" indent="0">
              <a:buNone/>
              <a:defRPr sz="2015" b="1"/>
            </a:lvl5pPr>
            <a:lvl6pPr marL="2879725" indent="0">
              <a:buNone/>
              <a:defRPr sz="2015" b="1"/>
            </a:lvl6pPr>
            <a:lvl7pPr marL="3456305" indent="0">
              <a:buNone/>
              <a:defRPr sz="2015" b="1"/>
            </a:lvl7pPr>
            <a:lvl8pPr marL="4032250" indent="0">
              <a:buNone/>
              <a:defRPr sz="2015" b="1"/>
            </a:lvl8pPr>
            <a:lvl9pPr marL="4608195" indent="0">
              <a:buNone/>
              <a:defRPr sz="201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3156000"/>
            <a:ext cx="5158295" cy="4642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2118001"/>
            <a:ext cx="5183698" cy="1037999"/>
          </a:xfrm>
        </p:spPr>
        <p:txBody>
          <a:bodyPr anchor="b"/>
          <a:lstStyle>
            <a:lvl1pPr marL="0" indent="0">
              <a:buNone/>
              <a:defRPr sz="3025" b="1"/>
            </a:lvl1pPr>
            <a:lvl2pPr marL="575945" indent="0">
              <a:buNone/>
              <a:defRPr sz="2520" b="1"/>
            </a:lvl2pPr>
            <a:lvl3pPr marL="1151890" indent="0">
              <a:buNone/>
              <a:defRPr sz="2270" b="1"/>
            </a:lvl3pPr>
            <a:lvl4pPr marL="1727835" indent="0">
              <a:buNone/>
              <a:defRPr sz="2015" b="1"/>
            </a:lvl4pPr>
            <a:lvl5pPr marL="2303780" indent="0">
              <a:buNone/>
              <a:defRPr sz="2015" b="1"/>
            </a:lvl5pPr>
            <a:lvl6pPr marL="2879725" indent="0">
              <a:buNone/>
              <a:defRPr sz="2015" b="1"/>
            </a:lvl6pPr>
            <a:lvl7pPr marL="3456305" indent="0">
              <a:buNone/>
              <a:defRPr sz="2015" b="1"/>
            </a:lvl7pPr>
            <a:lvl8pPr marL="4032250" indent="0">
              <a:buNone/>
              <a:defRPr sz="2015" b="1"/>
            </a:lvl8pPr>
            <a:lvl9pPr marL="4608195" indent="0">
              <a:buNone/>
              <a:defRPr sz="201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3156000"/>
            <a:ext cx="5183698" cy="4642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576000"/>
            <a:ext cx="3932624" cy="2016000"/>
          </a:xfrm>
        </p:spPr>
        <p:txBody>
          <a:bodyPr anchor="b"/>
          <a:lstStyle>
            <a:lvl1pPr>
              <a:defRPr sz="4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1244000"/>
            <a:ext cx="6172808" cy="6140000"/>
          </a:xfrm>
        </p:spPr>
        <p:txBody>
          <a:bodyPr/>
          <a:lstStyle>
            <a:lvl1pPr>
              <a:defRPr sz="4030"/>
            </a:lvl1pPr>
            <a:lvl2pPr>
              <a:defRPr sz="3530"/>
            </a:lvl2pPr>
            <a:lvl3pPr>
              <a:defRPr sz="3025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592000"/>
            <a:ext cx="3932624" cy="4802000"/>
          </a:xfrm>
        </p:spPr>
        <p:txBody>
          <a:bodyPr/>
          <a:lstStyle>
            <a:lvl1pPr marL="0" indent="0">
              <a:buNone/>
              <a:defRPr sz="2015"/>
            </a:lvl1pPr>
            <a:lvl2pPr marL="575945" indent="0">
              <a:buNone/>
              <a:defRPr sz="1765"/>
            </a:lvl2pPr>
            <a:lvl3pPr marL="1151890" indent="0">
              <a:buNone/>
              <a:defRPr sz="1510"/>
            </a:lvl3pPr>
            <a:lvl4pPr marL="1727835" indent="0">
              <a:buNone/>
              <a:defRPr sz="1260"/>
            </a:lvl4pPr>
            <a:lvl5pPr marL="2303780" indent="0">
              <a:buNone/>
              <a:defRPr sz="1260"/>
            </a:lvl5pPr>
            <a:lvl6pPr marL="2879725" indent="0">
              <a:buNone/>
              <a:defRPr sz="1260"/>
            </a:lvl6pPr>
            <a:lvl7pPr marL="3456305" indent="0">
              <a:buNone/>
              <a:defRPr sz="1260"/>
            </a:lvl7pPr>
            <a:lvl8pPr marL="4032250" indent="0">
              <a:buNone/>
              <a:defRPr sz="1260"/>
            </a:lvl8pPr>
            <a:lvl9pPr marL="4608195" indent="0">
              <a:buNone/>
              <a:defRPr sz="12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576000"/>
            <a:ext cx="3932624" cy="2016000"/>
          </a:xfrm>
        </p:spPr>
        <p:txBody>
          <a:bodyPr anchor="b"/>
          <a:lstStyle>
            <a:lvl1pPr>
              <a:defRPr sz="4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1244000"/>
            <a:ext cx="6172808" cy="6140000"/>
          </a:xfrm>
        </p:spPr>
        <p:txBody>
          <a:bodyPr/>
          <a:lstStyle>
            <a:lvl1pPr marL="0" indent="0">
              <a:buNone/>
              <a:defRPr sz="4030"/>
            </a:lvl1pPr>
            <a:lvl2pPr marL="575945" indent="0">
              <a:buNone/>
              <a:defRPr sz="3530"/>
            </a:lvl2pPr>
            <a:lvl3pPr marL="1151890" indent="0">
              <a:buNone/>
              <a:defRPr sz="3025"/>
            </a:lvl3pPr>
            <a:lvl4pPr marL="1727835" indent="0">
              <a:buNone/>
              <a:defRPr sz="2520"/>
            </a:lvl4pPr>
            <a:lvl5pPr marL="2303780" indent="0">
              <a:buNone/>
              <a:defRPr sz="2520"/>
            </a:lvl5pPr>
            <a:lvl6pPr marL="2879725" indent="0">
              <a:buNone/>
              <a:defRPr sz="2520"/>
            </a:lvl6pPr>
            <a:lvl7pPr marL="3456305" indent="0">
              <a:buNone/>
              <a:defRPr sz="2520"/>
            </a:lvl7pPr>
            <a:lvl8pPr marL="4032250" indent="0">
              <a:buNone/>
              <a:defRPr sz="2520"/>
            </a:lvl8pPr>
            <a:lvl9pPr marL="4608195" indent="0">
              <a:buNone/>
              <a:defRPr sz="252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592000"/>
            <a:ext cx="3932624" cy="4802000"/>
          </a:xfrm>
        </p:spPr>
        <p:txBody>
          <a:bodyPr/>
          <a:lstStyle>
            <a:lvl1pPr marL="0" indent="0">
              <a:buNone/>
              <a:defRPr sz="2015"/>
            </a:lvl1pPr>
            <a:lvl2pPr marL="575945" indent="0">
              <a:buNone/>
              <a:defRPr sz="1765"/>
            </a:lvl2pPr>
            <a:lvl3pPr marL="1151890" indent="0">
              <a:buNone/>
              <a:defRPr sz="1510"/>
            </a:lvl3pPr>
            <a:lvl4pPr marL="1727835" indent="0">
              <a:buNone/>
              <a:defRPr sz="1260"/>
            </a:lvl4pPr>
            <a:lvl5pPr marL="2303780" indent="0">
              <a:buNone/>
              <a:defRPr sz="1260"/>
            </a:lvl5pPr>
            <a:lvl6pPr marL="2879725" indent="0">
              <a:buNone/>
              <a:defRPr sz="1260"/>
            </a:lvl6pPr>
            <a:lvl7pPr marL="3456305" indent="0">
              <a:buNone/>
              <a:defRPr sz="1260"/>
            </a:lvl7pPr>
            <a:lvl8pPr marL="4032250" indent="0">
              <a:buNone/>
              <a:defRPr sz="1260"/>
            </a:lvl8pPr>
            <a:lvl9pPr marL="4608195" indent="0">
              <a:buNone/>
              <a:defRPr sz="12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460000"/>
            <a:ext cx="10516635" cy="1670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2300000"/>
            <a:ext cx="10516635" cy="548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8008000"/>
            <a:ext cx="2743470" cy="4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8008000"/>
            <a:ext cx="4115205" cy="4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8008000"/>
            <a:ext cx="2743470" cy="4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51890" rtl="0" eaLnBrk="1" latinLnBrk="0" hangingPunct="1">
        <a:lnSpc>
          <a:spcPct val="90000"/>
        </a:lnSpc>
        <a:spcBef>
          <a:spcPct val="0"/>
        </a:spcBef>
        <a:buNone/>
        <a:defRPr sz="55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290" indent="-288290" algn="l" defTabSz="1151890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30" kern="1200">
          <a:solidFill>
            <a:schemeClr val="tx1"/>
          </a:solidFill>
          <a:latin typeface="+mn-lt"/>
          <a:ea typeface="+mn-ea"/>
          <a:cs typeface="+mn-cs"/>
        </a:defRPr>
      </a:lvl1pPr>
      <a:lvl2pPr marL="864235" indent="-288290" algn="l" defTabSz="11518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5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290" algn="l" defTabSz="11518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125" indent="-288290" algn="l" defTabSz="11518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4pPr>
      <a:lvl5pPr marL="2592070" indent="-288290" algn="l" defTabSz="11518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5pPr>
      <a:lvl6pPr marL="3168015" indent="-288290" algn="l" defTabSz="11518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6pPr>
      <a:lvl7pPr marL="3743960" indent="-288290" algn="l" defTabSz="11518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7pPr>
      <a:lvl8pPr marL="4319905" indent="-288290" algn="l" defTabSz="11518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50" indent="-288290" algn="l" defTabSz="1151890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51890" rtl="0" eaLnBrk="1" latinLnBrk="0" hangingPunct="1">
        <a:defRPr sz="2270" kern="1200">
          <a:solidFill>
            <a:schemeClr val="tx1"/>
          </a:solidFill>
          <a:latin typeface="+mn-lt"/>
          <a:ea typeface="+mn-ea"/>
          <a:cs typeface="+mn-cs"/>
        </a:defRPr>
      </a:lvl1pPr>
      <a:lvl2pPr marL="575945" algn="l" defTabSz="1151890" rtl="0" eaLnBrk="1" latinLnBrk="0" hangingPunct="1"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90" algn="l" defTabSz="1151890" rtl="0" eaLnBrk="1" latinLnBrk="0" hangingPunct="1"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727835" algn="l" defTabSz="1151890" rtl="0" eaLnBrk="1" latinLnBrk="0" hangingPunct="1">
        <a:defRPr sz="2270" kern="1200">
          <a:solidFill>
            <a:schemeClr val="tx1"/>
          </a:solidFill>
          <a:latin typeface="+mn-lt"/>
          <a:ea typeface="+mn-ea"/>
          <a:cs typeface="+mn-cs"/>
        </a:defRPr>
      </a:lvl4pPr>
      <a:lvl5pPr marL="2303780" algn="l" defTabSz="1151890" rtl="0" eaLnBrk="1" latinLnBrk="0" hangingPunct="1">
        <a:defRPr sz="2270" kern="1200">
          <a:solidFill>
            <a:schemeClr val="tx1"/>
          </a:solidFill>
          <a:latin typeface="+mn-lt"/>
          <a:ea typeface="+mn-ea"/>
          <a:cs typeface="+mn-cs"/>
        </a:defRPr>
      </a:lvl5pPr>
      <a:lvl6pPr marL="2879725" algn="l" defTabSz="1151890" rtl="0" eaLnBrk="1" latinLnBrk="0" hangingPunct="1">
        <a:defRPr sz="2270" kern="1200">
          <a:solidFill>
            <a:schemeClr val="tx1"/>
          </a:solidFill>
          <a:latin typeface="+mn-lt"/>
          <a:ea typeface="+mn-ea"/>
          <a:cs typeface="+mn-cs"/>
        </a:defRPr>
      </a:lvl6pPr>
      <a:lvl7pPr marL="3456305" algn="l" defTabSz="1151890" rtl="0" eaLnBrk="1" latinLnBrk="0" hangingPunct="1">
        <a:defRPr sz="2270" kern="1200">
          <a:solidFill>
            <a:schemeClr val="tx1"/>
          </a:solidFill>
          <a:latin typeface="+mn-lt"/>
          <a:ea typeface="+mn-ea"/>
          <a:cs typeface="+mn-cs"/>
        </a:defRPr>
      </a:lvl7pPr>
      <a:lvl8pPr marL="4032250" algn="l" defTabSz="1151890" rtl="0" eaLnBrk="1" latinLnBrk="0" hangingPunct="1">
        <a:defRPr sz="2270" kern="1200">
          <a:solidFill>
            <a:schemeClr val="tx1"/>
          </a:solidFill>
          <a:latin typeface="+mn-lt"/>
          <a:ea typeface="+mn-ea"/>
          <a:cs typeface="+mn-cs"/>
        </a:defRPr>
      </a:lvl8pPr>
      <a:lvl9pPr marL="4608195" algn="l" defTabSz="1151890" rtl="0" eaLnBrk="1" latinLnBrk="0" hangingPunct="1">
        <a:defRPr sz="22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5" name="平行四边形 4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0" y="-8255"/>
            <a:ext cx="12193270" cy="723265"/>
          </a:xfrm>
          <a:prstGeom prst="rect">
            <a:avLst/>
          </a:prstGeom>
          <a:solidFill>
            <a:srgbClr val="4149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929130" y="5238569"/>
            <a:ext cx="8320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4800" b="1" dirty="0" smtClean="0">
                <a:solidFill>
                  <a:srgbClr val="4149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2021</a:t>
            </a:r>
            <a:r>
              <a:rPr lang="zh-CN" altLang="en-US" sz="4800" b="1" dirty="0" smtClean="0">
                <a:solidFill>
                  <a:srgbClr val="4149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</a:t>
            </a:r>
            <a:r>
              <a:rPr lang="zh-CN" altLang="en-US" sz="4800" b="1" dirty="0">
                <a:solidFill>
                  <a:srgbClr val="4149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社会组织网上</a:t>
            </a:r>
            <a:r>
              <a:rPr lang="zh-CN" altLang="en-US" sz="4800" b="1" dirty="0" smtClean="0">
                <a:solidFill>
                  <a:srgbClr val="4149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年检操作</a:t>
            </a:r>
            <a:r>
              <a:rPr lang="zh-CN" altLang="en-US" sz="4800" b="1" dirty="0">
                <a:solidFill>
                  <a:srgbClr val="4149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手册</a:t>
            </a:r>
            <a:endParaRPr lang="zh-CN" altLang="en-US" sz="4800" b="1" spc="300" dirty="0">
              <a:solidFill>
                <a:srgbClr val="4149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155221" y="112704"/>
            <a:ext cx="128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→</a:t>
            </a:r>
            <a:endParaRPr lang="zh-CN" altLang="en-US" sz="24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0632455" y="112704"/>
            <a:ext cx="128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→</a:t>
            </a:r>
            <a:endParaRPr lang="zh-CN" altLang="en-US" sz="24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109689" y="112704"/>
            <a:ext cx="12837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→</a:t>
            </a:r>
            <a:endParaRPr lang="zh-CN" altLang="en-US" sz="24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8605" y="76835"/>
            <a:ext cx="3321050" cy="541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2355" y="1951990"/>
            <a:ext cx="2259965" cy="2399665"/>
          </a:xfrm>
          <a:prstGeom prst="rect">
            <a:avLst/>
          </a:prstGeom>
        </p:spPr>
      </p:pic>
      <p:pic>
        <p:nvPicPr>
          <p:cNvPr id="12" name="图片 11" descr="C:/Users/apple/AppData/Local/Temp/kaimatting_20190929173526/output_20190929173557..pngoutput_20190929173557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7770" y="2055813"/>
            <a:ext cx="2192020" cy="21920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8605" y="4281837"/>
            <a:ext cx="11647596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zh-CN" sz="4000" b="1" dirty="0">
                <a:solidFill>
                  <a:srgbClr val="4149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</a:t>
            </a:r>
            <a:r>
              <a:rPr lang="zh-CN" altLang="en-US" sz="4000" b="1" dirty="0">
                <a:solidFill>
                  <a:srgbClr val="4149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市</a:t>
            </a:r>
            <a:r>
              <a:rPr lang="zh-CN" altLang="zh-CN" sz="4000" b="1" dirty="0">
                <a:solidFill>
                  <a:srgbClr val="4149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社会组织和社工网</a:t>
            </a:r>
            <a:endParaRPr lang="zh-CN" altLang="en-US" sz="4000" b="1" spc="300" dirty="0">
              <a:solidFill>
                <a:srgbClr val="4149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04570" y="7391809"/>
            <a:ext cx="7569947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版本号：</a:t>
            </a:r>
            <a: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20200331-V1.3</a:t>
            </a:r>
            <a:endParaRPr lang="en-US" altLang="zh-CN" sz="1400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登录后台</a:t>
            </a:r>
            <a:endParaRPr lang="zh-CN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7405" y="1454150"/>
            <a:ext cx="89509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后台其他功能操作，可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使用帮助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观看视频教程。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275" y="2254885"/>
            <a:ext cx="10585450" cy="5035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</a:t>
            </a:r>
            <a:r>
              <a:rPr 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年审管理</a:t>
            </a:r>
            <a:endParaRPr lang="zh-CN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7405" y="1454150"/>
            <a:ext cx="89509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点击左侧导航，选择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年审管理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，进入我的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年审，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请熟知年检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步骤。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320" y="1960245"/>
            <a:ext cx="10169525" cy="57080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</a:t>
            </a:r>
            <a:r>
              <a:rPr 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年审管理</a:t>
            </a:r>
            <a:endParaRPr lang="zh-CN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9286" y="1454150"/>
            <a:ext cx="10925406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我的年审，选择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年审管理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，列表状态分为：初审待审核、初审退回、上传审核资料、待终审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个状态。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初审待审：指已提交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年检申报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资料，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等待工作人员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审核，此阶段无法重复提交和修改；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初审退回：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指工作人员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已审阅，发现资料不全或有错误，退回修改重新提交的；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初审通过：指初审通过，社会组织下载打印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pdf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材料，交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由业务主管单位签字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盖章，并将盖章页扫描上传至系统；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终审待审：指已上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传业务主管单位签字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盖章扫描页，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待工作人员审核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审核合格：指年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本年度检流程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已完成。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 t="15561" b="9785"/>
          <a:stretch>
            <a:fillRect/>
          </a:stretch>
        </p:blipFill>
        <p:spPr>
          <a:xfrm>
            <a:off x="1007513" y="3501697"/>
            <a:ext cx="10206273" cy="4283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</a:t>
            </a:r>
            <a:r>
              <a:rPr 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年审管理</a:t>
            </a:r>
            <a:endParaRPr lang="zh-CN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7405" y="1454150"/>
            <a:ext cx="1027008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若需申报上年度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年检资料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，请点击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年检申报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按钮。若已开启上年度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年检窗口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，则按钮为蓝色，若未开启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已关闭上年度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年检窗口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，则按钮为灰色。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 l="18704"/>
          <a:stretch>
            <a:fillRect/>
          </a:stretch>
        </p:blipFill>
        <p:spPr>
          <a:xfrm>
            <a:off x="2324100" y="2674620"/>
            <a:ext cx="3248660" cy="509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3635" y="2673985"/>
            <a:ext cx="3366135" cy="5097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</a:t>
            </a:r>
            <a:r>
              <a:rPr 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年审管理</a:t>
            </a:r>
            <a:endParaRPr lang="zh-CN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29005" y="1105205"/>
            <a:ext cx="986028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年检申报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按钮。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</a:t>
            </a:r>
            <a:r>
              <a:rPr 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</a:t>
            </a:r>
            <a:r>
              <a:rPr 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资料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填报页面，填报前请选择机构所属类别，按提示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下载模板，打印填写，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上传盖章后的委托授权书、真实性承诺书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彩色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扫描件。</a:t>
            </a:r>
            <a:endParaRPr 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005" y="2136140"/>
            <a:ext cx="975868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</a:t>
            </a:r>
            <a:r>
              <a:rPr 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年审管理</a:t>
            </a:r>
            <a:endParaRPr lang="zh-CN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6538" y="1154650"/>
            <a:ext cx="10187826" cy="1289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按系统提示完成以上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大块资料填写，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*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为必填（如过没有相关信息，数值项请填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，其他填无）。填报过程中可随时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保存草稿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关闭网页，下一次登录后继续填写。一旦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提交申请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则无法更改。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433" y="2468014"/>
            <a:ext cx="9709785" cy="533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</a:t>
            </a:r>
            <a:r>
              <a:rPr 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年审管理</a:t>
            </a:r>
            <a:endParaRPr lang="zh-CN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5357" y="1309884"/>
            <a:ext cx="10422486" cy="8744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提交资料成功后，审核结果将以手机短信息方式发送至预留手机上，请确认手机号码正确，并保持手机畅通。</a:t>
            </a:r>
            <a:endParaRPr 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1735" y="2386833"/>
            <a:ext cx="9269730" cy="53193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</a:t>
            </a:r>
            <a:r>
              <a:rPr 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年审管理</a:t>
            </a:r>
            <a:endParaRPr lang="zh-CN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99515" y="1268449"/>
            <a:ext cx="978714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收到初审短信息后，请登录后台查看审核意见。若初审不通过，点击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修改编辑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按审核意见修改补正资料，再次提交。若初审通过，请尽快下载打印年检报告，交由业务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主管单位签字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盖章。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69899" y="2481213"/>
            <a:ext cx="8869045" cy="4759325"/>
            <a:chOff x="1529" y="3218"/>
            <a:chExt cx="14170" cy="833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9" y="3218"/>
              <a:ext cx="14050" cy="623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9" y="10091"/>
              <a:ext cx="14170" cy="14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</a:t>
            </a:r>
            <a:r>
              <a:rPr 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年审管理</a:t>
            </a:r>
            <a:endParaRPr lang="zh-CN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6817" y="1216648"/>
            <a:ext cx="1031165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9.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将业务</a:t>
            </a:r>
            <a:r>
              <a:rPr 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单位</a:t>
            </a:r>
            <a:r>
              <a:rPr 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签字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盖章页彩色扫描后，上传至系统等待审核。待审核合格后，上年度</a:t>
            </a:r>
            <a:r>
              <a:rPr 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</a:t>
            </a:r>
            <a:r>
              <a:rPr 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申报业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工作</a:t>
            </a:r>
            <a:r>
              <a:rPr 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全部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完成。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932" y="2318145"/>
            <a:ext cx="9995535" cy="5414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331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一、登录注册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47800" y="1225550"/>
            <a:ext cx="84258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打开网站首页http://www.cdnpo.com，选择右侧顶部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社会组织登录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20" y="1831340"/>
            <a:ext cx="9709150" cy="4975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331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一、登录注册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47800" y="1225550"/>
            <a:ext cx="84258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首次登陆请先点击注册</a:t>
            </a:r>
            <a:endParaRPr 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45" y="1791970"/>
            <a:ext cx="9487535" cy="4838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331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一、登录注册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97000" y="1454150"/>
            <a:ext cx="895096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成都市、区（市）县民政成立登记的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社会组织</a:t>
            </a:r>
            <a:r>
              <a:rPr lang="en-US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首次登录需要先完成注册：如下图，</a:t>
            </a:r>
            <a:r>
              <a:rPr lang="en-US" altLang="en-US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填写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登记证书</a:t>
            </a:r>
            <a:r>
              <a:rPr lang="en-US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</a:t>
            </a:r>
            <a:r>
              <a: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18</a:t>
            </a:r>
            <a:r>
              <a:rPr lang="en-US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统一</a:t>
            </a:r>
            <a:r>
              <a:rPr lang="en-US" altLang="en-US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社会信用代码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（注意英文字母大写）</a:t>
            </a:r>
            <a:r>
              <a: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en-US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获取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组织</a:t>
            </a:r>
            <a:r>
              <a:rPr lang="en-US" altLang="en-US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信息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输入统一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社会信用代码</a:t>
            </a:r>
            <a:r>
              <a:rPr 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查询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</a:t>
            </a:r>
            <a:r>
              <a:rPr 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到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组织</a:t>
            </a:r>
            <a:r>
              <a:rPr 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信息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，请至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QQ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群：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895366080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（成都市社会组织和社工群）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向群管理员反映情况。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/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具体注册步骤也可以观看视频教程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5" y="2931795"/>
            <a:ext cx="8916035" cy="4563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22525" y="2068830"/>
            <a:ext cx="6522720" cy="592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331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一、登录注册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2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97000" y="1454150"/>
            <a:ext cx="895096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按页面提示，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完成社会组织登记证书、法定代表人身份证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、申请人身份证扫描件上传，登记手机可以不用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是组织法定代表人的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手机号。密码必须为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8-20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数字、字母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组合，且含有大写字母。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331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一、登录注册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97000" y="1454150"/>
            <a:ext cx="89509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注册提交成功后，等待工作人员审核即可。通过后您会收到通过审核的短信提醒。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2074545"/>
            <a:ext cx="8191500" cy="551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6030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一、登陆注册</a:t>
            </a:r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账号申诉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36537" y="1280206"/>
            <a:ext cx="93357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若输入的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统一</a:t>
            </a:r>
            <a:r>
              <a:rPr lang="en-US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社会信用代码后显示该组织已被绑定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首先与本单位其他在职人员核实是否已经注册账号，若手机号已注销，请加群反馈问题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35" y="2497455"/>
            <a:ext cx="9526905" cy="4854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登录后台</a:t>
            </a:r>
            <a:endParaRPr lang="zh-CN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84630" y="1296786"/>
            <a:ext cx="8950960" cy="8744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再次进入网站首页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www.cdnpo.com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，选择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社会组织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登录，输入注册时设置的手机号及密码登录进入后台。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30" y="2424430"/>
            <a:ext cx="9110980" cy="46494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: 圆角 42"/>
          <p:cNvSpPr/>
          <p:nvPr/>
        </p:nvSpPr>
        <p:spPr>
          <a:xfrm rot="2700000" flipH="1">
            <a:off x="-362190" y="360643"/>
            <a:ext cx="724377" cy="7248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29285" y="310515"/>
            <a:ext cx="4646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</a:t>
            </a:r>
            <a:r>
              <a:rPr 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登录后台</a:t>
            </a:r>
            <a:endParaRPr lang="zh-CN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02"/>
          <p:cNvPicPr>
            <a:picLocks noChangeAspect="1"/>
          </p:cNvPicPr>
          <p:nvPr/>
        </p:nvPicPr>
        <p:blipFill>
          <a:blip r:embed="rId1" cstate="print">
            <a:lum bright="-18000"/>
          </a:blip>
          <a:stretch>
            <a:fillRect/>
          </a:stretch>
        </p:blipFill>
        <p:spPr>
          <a:xfrm>
            <a:off x="8515350" y="361315"/>
            <a:ext cx="3270250" cy="5327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737870" y="941705"/>
            <a:ext cx="1099185" cy="36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122032"/>
            <a:ext cx="12193201" cy="520750"/>
          </a:xfrm>
          <a:prstGeom prst="rect">
            <a:avLst/>
          </a:prstGeom>
          <a:solidFill>
            <a:srgbClr val="4149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09336" y="8040638"/>
            <a:ext cx="3374528" cy="142450"/>
            <a:chOff x="3676844" y="6224606"/>
            <a:chExt cx="4857556" cy="205054"/>
          </a:xfrm>
        </p:grpSpPr>
        <p:sp>
          <p:nvSpPr>
            <p:cNvPr id="20" name="平行四边形 19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solidFill>
              <a:schemeClr val="bg1"/>
            </a:solidFill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solidFill>
              <a:srgbClr val="FCCA00"/>
            </a:solidFill>
            <a:ln w="190500" cap="rnd">
              <a:solidFill>
                <a:srgbClr val="FCCA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36440" y="7935595"/>
            <a:ext cx="3140710" cy="33988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四川智能信息处理技术研究中心（编）</a:t>
            </a:r>
            <a:endParaRPr lang="zh-CN" altLang="en-US" sz="14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7405" y="1454150"/>
            <a:ext cx="89509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/>
            <a:r>
              <a:rPr 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进入后台首页，点击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账号资料管理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检查并完善机构资料。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551" y="2370935"/>
            <a:ext cx="11139742" cy="507433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Office 主题​​">
  <a:themeElements>
    <a:clrScheme name="自定义 7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14955"/>
      </a:accent1>
      <a:accent2>
        <a:srgbClr val="64708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1642</Words>
  <Application>WPS 演示</Application>
  <PresentationFormat>自定义</PresentationFormat>
  <Paragraphs>123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幼圆</vt:lpstr>
      <vt:lpstr>微软雅黑 Light</vt:lpstr>
      <vt:lpstr>等线</vt:lpstr>
      <vt:lpstr>黑体</vt:lpstr>
      <vt:lpstr>Arial Unicode MS</vt:lpstr>
      <vt:lpstr>等线 Light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稻壳儿演示武汉组</dc:creator>
  <cp:lastModifiedBy>通路为王1379838739</cp:lastModifiedBy>
  <cp:revision>53</cp:revision>
  <cp:lastPrinted>2019-10-10T09:48:00Z</cp:lastPrinted>
  <dcterms:created xsi:type="dcterms:W3CDTF">2019-03-21T01:58:00Z</dcterms:created>
  <dcterms:modified xsi:type="dcterms:W3CDTF">2022-03-09T05:52:39Z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